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751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80" r:id="rId4"/>
    <p:sldId id="260" r:id="rId5"/>
    <p:sldId id="261" r:id="rId6"/>
    <p:sldId id="262" r:id="rId7"/>
    <p:sldId id="264" r:id="rId8"/>
    <p:sldId id="282" r:id="rId9"/>
    <p:sldId id="288" r:id="rId10"/>
    <p:sldId id="283" r:id="rId11"/>
    <p:sldId id="284" r:id="rId12"/>
    <p:sldId id="285" r:id="rId13"/>
    <p:sldId id="286" r:id="rId14"/>
    <p:sldId id="287" r:id="rId15"/>
    <p:sldId id="271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-5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C2CFB2-6C7C-5547-A5C6-8C7E5D385E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82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69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844866-97A1-B347-B293-45248F6C0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98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F56F8F-D25A-0444-8F53-E666F4AF68A4}" type="slidenum">
              <a:rPr lang="en-US"/>
              <a:pPr/>
              <a:t>1</a:t>
            </a:fld>
            <a:endParaRPr lang="en-US"/>
          </a:p>
        </p:txBody>
      </p:sp>
      <p:sp>
        <p:nvSpPr>
          <p:cNvPr id="12800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38F282-CA02-1247-A613-1B2EE2691EB1}" type="slidenum">
              <a:rPr lang="en-US"/>
              <a:pPr/>
              <a:t>2</a:t>
            </a:fld>
            <a:endParaRPr lang="en-US"/>
          </a:p>
        </p:txBody>
      </p:sp>
      <p:sp>
        <p:nvSpPr>
          <p:cNvPr id="13005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A0D9D2-5B14-CF45-AE35-3CD1C077B450}" type="slidenum">
              <a:rPr lang="en-US"/>
              <a:pPr/>
              <a:t>3</a:t>
            </a:fld>
            <a:endParaRPr lang="en-US"/>
          </a:p>
        </p:txBody>
      </p:sp>
      <p:sp>
        <p:nvSpPr>
          <p:cNvPr id="15462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D77359-AD9C-5A4B-BD1E-E4F8A55151F0}" type="slidenum">
              <a:rPr lang="en-US"/>
              <a:pPr/>
              <a:t>4</a:t>
            </a:fld>
            <a:endParaRPr lang="en-US"/>
          </a:p>
        </p:txBody>
      </p:sp>
      <p:sp>
        <p:nvSpPr>
          <p:cNvPr id="13209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7BAF3-BFDB-3B4B-B29E-8E3325709C74}" type="slidenum">
              <a:rPr lang="en-US"/>
              <a:pPr/>
              <a:t>5</a:t>
            </a:fld>
            <a:endParaRPr lang="en-US"/>
          </a:p>
        </p:txBody>
      </p:sp>
      <p:sp>
        <p:nvSpPr>
          <p:cNvPr id="13312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88FC8-DF03-BA45-85D6-7B785C4EE20A}" type="slidenum">
              <a:rPr lang="en-US"/>
              <a:pPr/>
              <a:t>6</a:t>
            </a:fld>
            <a:endParaRPr lang="en-US"/>
          </a:p>
        </p:txBody>
      </p:sp>
      <p:sp>
        <p:nvSpPr>
          <p:cNvPr id="13414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A25398-6488-DC40-97EC-6CFCAC6B0562}" type="slidenum">
              <a:rPr lang="en-US"/>
              <a:pPr/>
              <a:t>7</a:t>
            </a:fld>
            <a:endParaRPr lang="en-US"/>
          </a:p>
        </p:txBody>
      </p:sp>
      <p:sp>
        <p:nvSpPr>
          <p:cNvPr id="13619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F4FFE1-4556-B84D-92C6-F50CEBD0032C}" type="slidenum">
              <a:rPr lang="en-US"/>
              <a:pPr/>
              <a:t>8</a:t>
            </a:fld>
            <a:endParaRPr lang="en-US"/>
          </a:p>
        </p:txBody>
      </p:sp>
      <p:sp>
        <p:nvSpPr>
          <p:cNvPr id="15974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08B18-C97F-094A-BB91-8E78FB548277}" type="slidenum">
              <a:rPr lang="en-US"/>
              <a:pPr/>
              <a:t>9</a:t>
            </a:fld>
            <a:endParaRPr lang="en-US"/>
          </a:p>
        </p:txBody>
      </p:sp>
      <p:sp>
        <p:nvSpPr>
          <p:cNvPr id="18329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741E41-E66A-174A-A4FD-4C5754039F96}" type="slidenum">
              <a:rPr lang="en-US"/>
              <a:pPr/>
              <a:t>10</a:t>
            </a:fld>
            <a:endParaRPr lang="en-US"/>
          </a:p>
        </p:txBody>
      </p:sp>
      <p:sp>
        <p:nvSpPr>
          <p:cNvPr id="16179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375B3-15B2-E441-B2FB-F28E9D0DF8FA}" type="slidenum">
              <a:rPr lang="en-US"/>
              <a:pPr/>
              <a:t>11</a:t>
            </a:fld>
            <a:endParaRPr lang="en-US"/>
          </a:p>
        </p:txBody>
      </p:sp>
      <p:sp>
        <p:nvSpPr>
          <p:cNvPr id="16384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EB03FB-6809-3E44-893B-4B033E8F1004}" type="slidenum">
              <a:rPr lang="en-US"/>
              <a:pPr/>
              <a:t>12</a:t>
            </a:fld>
            <a:endParaRPr lang="en-US"/>
          </a:p>
        </p:txBody>
      </p:sp>
      <p:sp>
        <p:nvSpPr>
          <p:cNvPr id="16589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230E37-E44F-8746-BAB1-A1DC44822955}" type="slidenum">
              <a:rPr lang="en-US"/>
              <a:pPr/>
              <a:t>13</a:t>
            </a:fld>
            <a:endParaRPr lang="en-US"/>
          </a:p>
        </p:txBody>
      </p:sp>
      <p:sp>
        <p:nvSpPr>
          <p:cNvPr id="16793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5DC3D6-15D1-804B-A776-37D041AB4286}" type="slidenum">
              <a:rPr lang="en-US"/>
              <a:pPr/>
              <a:t>14</a:t>
            </a:fld>
            <a:endParaRPr lang="en-US"/>
          </a:p>
        </p:txBody>
      </p:sp>
      <p:sp>
        <p:nvSpPr>
          <p:cNvPr id="16998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BFBDF-149A-DA40-A59B-E4407C1888F6}" type="slidenum">
              <a:rPr lang="en-US"/>
              <a:pPr/>
              <a:t>15</a:t>
            </a:fld>
            <a:endParaRPr lang="en-US"/>
          </a:p>
        </p:txBody>
      </p:sp>
      <p:sp>
        <p:nvSpPr>
          <p:cNvPr id="14336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56D19-3CC0-0F4A-BEA0-271A7DF939F5}" type="slidenum">
              <a:rPr lang="en-US"/>
              <a:pPr/>
              <a:t>16</a:t>
            </a:fld>
            <a:endParaRPr lang="en-US"/>
          </a:p>
        </p:txBody>
      </p:sp>
      <p:sp>
        <p:nvSpPr>
          <p:cNvPr id="14643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52C24B-4BCF-234A-9C0F-50DFD37F5D1C}" type="slidenum">
              <a:rPr lang="en-US"/>
              <a:pPr/>
              <a:t>17</a:t>
            </a:fld>
            <a:endParaRPr lang="en-US"/>
          </a:p>
        </p:txBody>
      </p:sp>
      <p:sp>
        <p:nvSpPr>
          <p:cNvPr id="14745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37755-403F-F845-9CA8-C0BD7E095F16}" type="slidenum">
              <a:rPr lang="en-US"/>
              <a:pPr/>
              <a:t>18</a:t>
            </a:fld>
            <a:endParaRPr lang="en-US"/>
          </a:p>
        </p:txBody>
      </p:sp>
      <p:sp>
        <p:nvSpPr>
          <p:cNvPr id="14950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43000" y="12954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28194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276600" y="6248400"/>
            <a:ext cx="3581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569020C-AB60-7E43-A6D4-9F80F201DC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BDF54-054F-8F42-87FA-679CBA72B0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0EF07-845B-584E-B117-F3C558E380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0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589AC-C4EE-2A4D-97A0-CBD700C964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C6DFF-90EA-6243-A857-744504044F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0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829F2-8006-C841-A53A-A50FDA697C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8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CEA7C-D847-0146-A9C1-B4B37FBB5E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2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B6087-6115-9143-8402-A45F9E43C1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2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3FB9B-4317-AF41-83DA-CB8BA7D3BE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1DC20-1A69-8B4B-BDF4-5F0C3C89DD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0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5334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334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AD273-398D-9246-9A60-2E15D62551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7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400">
                <a:latin typeface="Courier" charset="0"/>
              </a:defRPr>
            </a:lvl1pPr>
          </a:lstStyle>
          <a:p>
            <a:endParaRPr lang="en-US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latin typeface="Courier" charset="0"/>
              </a:defRPr>
            </a:lvl1pPr>
          </a:lstStyle>
          <a:p>
            <a:endParaRPr lang="en-US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400">
                <a:latin typeface="Courier" charset="0"/>
              </a:defRPr>
            </a:lvl1pPr>
          </a:lstStyle>
          <a:p>
            <a:fld id="{3186A229-7C6B-1C4A-BF09-64ED6EA910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neva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135000"/>
        <a:buBlip>
          <a:blip r:embed="rId14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25000"/>
        <a:buBlip>
          <a:blip r:embed="rId15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10000"/>
        <a:buBlip>
          <a:blip r:embed="rId14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219200"/>
            <a:ext cx="4648200" cy="3048000"/>
          </a:xfrm>
        </p:spPr>
        <p:txBody>
          <a:bodyPr/>
          <a:lstStyle/>
          <a:p>
            <a:r>
              <a:rPr kumimoji="0" lang="en-US"/>
              <a:t>The Tortoise and the Hare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62400"/>
            <a:ext cx="5999163" cy="762000"/>
          </a:xfrm>
        </p:spPr>
        <p:txBody>
          <a:bodyPr/>
          <a:lstStyle/>
          <a:p>
            <a:r>
              <a:rPr kumimoji="0" lang="en-US"/>
              <a:t>The Race for Slow Food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resh Picked Farm Lettu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85238" cy="590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3" name="Picture 3" descr="burger 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"/>
          <a:stretch>
            <a:fillRect/>
          </a:stretch>
        </p:blipFill>
        <p:spPr bwMode="auto">
          <a:xfrm>
            <a:off x="3657600" y="3124200"/>
            <a:ext cx="5105400" cy="343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05" name="Picture 5" descr="people on the 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4"/>
          <a:stretch>
            <a:fillRect/>
          </a:stretch>
        </p:blipFill>
        <p:spPr bwMode="auto">
          <a:xfrm>
            <a:off x="533400" y="304800"/>
            <a:ext cx="3962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457200" y="4648200"/>
            <a:ext cx="28432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sz="4400">
                <a:solidFill>
                  <a:schemeClr val="hlink"/>
                </a:solidFill>
                <a:latin typeface="Geneva" charset="0"/>
              </a:rPr>
              <a:t>Fast Food</a:t>
            </a:r>
          </a:p>
        </p:txBody>
      </p:sp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4724400" y="1143000"/>
            <a:ext cx="41068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sz="4400">
                <a:solidFill>
                  <a:schemeClr val="hlink"/>
                </a:solidFill>
                <a:latin typeface="Geneva" charset="0"/>
              </a:rPr>
              <a:t>Fast Lifestyles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290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Google Images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629159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Google Images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4" descr="childhood-obe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r="2530" b="2649"/>
          <a:stretch>
            <a:fillRect/>
          </a:stretch>
        </p:blipFill>
        <p:spPr bwMode="auto">
          <a:xfrm>
            <a:off x="609600" y="3236913"/>
            <a:ext cx="3733800" cy="28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0" name="Picture 6" descr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46113"/>
            <a:ext cx="7953375" cy="236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1" name="Picture 7" descr="fat profi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" r="6053"/>
          <a:stretch>
            <a:fillRect/>
          </a:stretch>
        </p:blipFill>
        <p:spPr bwMode="auto">
          <a:xfrm>
            <a:off x="4495800" y="3236913"/>
            <a:ext cx="4038600" cy="282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133600"/>
            <a:ext cx="7772400" cy="1143000"/>
          </a:xfrm>
        </p:spPr>
        <p:txBody>
          <a:bodyPr/>
          <a:lstStyle/>
          <a:p>
            <a:pPr algn="r"/>
            <a:r>
              <a:rPr lang="ja-JP" altLang="en-US"/>
              <a:t>“</a:t>
            </a:r>
            <a:r>
              <a:rPr lang="en-US"/>
              <a:t>It</a:t>
            </a:r>
            <a:r>
              <a:rPr lang="ja-JP" altLang="en-US"/>
              <a:t>’</a:t>
            </a:r>
            <a:r>
              <a:rPr lang="en-US"/>
              <a:t>s bizarre that</a:t>
            </a:r>
            <a:br>
              <a:rPr lang="en-US"/>
            </a:br>
            <a:r>
              <a:rPr lang="en-US"/>
              <a:t>the produce manager</a:t>
            </a:r>
            <a:br>
              <a:rPr lang="en-US"/>
            </a:br>
            <a:r>
              <a:rPr lang="en-US"/>
              <a:t>is more important</a:t>
            </a:r>
            <a:br>
              <a:rPr lang="en-US"/>
            </a:br>
            <a:r>
              <a:rPr lang="en-US"/>
              <a:t>to my children</a:t>
            </a:r>
            <a:r>
              <a:rPr lang="ja-JP" altLang="en-US"/>
              <a:t>’</a:t>
            </a:r>
            <a:r>
              <a:rPr lang="en-US"/>
              <a:t>s health</a:t>
            </a:r>
            <a:br>
              <a:rPr lang="en-US"/>
            </a:br>
            <a:r>
              <a:rPr lang="en-US"/>
              <a:t>than the pediatrician.</a:t>
            </a:r>
            <a:r>
              <a:rPr lang="ja-JP" altLang="en-US"/>
              <a:t>”</a:t>
            </a:r>
            <a:endParaRPr lang="en-US"/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3581400" y="4495800"/>
            <a:ext cx="4953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/>
              <a:t/>
            </a:r>
            <a:br>
              <a:rPr lang="en-US" sz="3200"/>
            </a:br>
            <a:r>
              <a:rPr lang="en-US" sz="3200"/>
              <a:t>Meryl Streep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4953000" cy="1143000"/>
          </a:xfrm>
        </p:spPr>
        <p:txBody>
          <a:bodyPr/>
          <a:lstStyle/>
          <a:p>
            <a:r>
              <a:rPr lang="en-US"/>
              <a:t>Slow Food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58674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/>
              <a:t>Health </a:t>
            </a:r>
          </a:p>
          <a:p>
            <a:pPr>
              <a:lnSpc>
                <a:spcPct val="90000"/>
              </a:lnSpc>
            </a:pPr>
            <a:r>
              <a:rPr lang="en-US" sz="3600"/>
              <a:t>The Beginning</a:t>
            </a:r>
          </a:p>
          <a:p>
            <a:pPr>
              <a:lnSpc>
                <a:spcPct val="90000"/>
              </a:lnSpc>
            </a:pPr>
            <a:r>
              <a:rPr lang="en-US" sz="3600"/>
              <a:t>The Local Visionaries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/>
          </a:p>
        </p:txBody>
      </p:sp>
      <p:pic>
        <p:nvPicPr>
          <p:cNvPr id="110596" name="Picture 4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72000"/>
            <a:ext cx="2827338" cy="12636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09800"/>
            <a:ext cx="7772400" cy="1143000"/>
          </a:xfrm>
        </p:spPr>
        <p:txBody>
          <a:bodyPr/>
          <a:lstStyle/>
          <a:p>
            <a:pPr algn="r"/>
            <a:r>
              <a:rPr lang="ja-JP" altLang="en-US" sz="3200"/>
              <a:t>“</a:t>
            </a:r>
            <a:r>
              <a:rPr lang="en-US" sz="3200"/>
              <a:t>The federal government has sponsored research that has produced a tomato that is perfect in every respect, except that you can</a:t>
            </a:r>
            <a:r>
              <a:rPr lang="ja-JP" altLang="en-US" sz="3200"/>
              <a:t>’</a:t>
            </a:r>
            <a:r>
              <a:rPr lang="en-US" sz="3200"/>
              <a:t>t eat it.</a:t>
            </a:r>
            <a:br>
              <a:rPr lang="en-US" sz="3200"/>
            </a:br>
            <a:r>
              <a:rPr lang="en-US" sz="3200"/>
              <a:t/>
            </a:r>
            <a:br>
              <a:rPr lang="en-US" sz="3200"/>
            </a:br>
            <a:r>
              <a:rPr lang="en-US" sz="3200"/>
              <a:t>We should make every effort to make sure this disease, often referred to as </a:t>
            </a:r>
            <a:r>
              <a:rPr lang="ja-JP" altLang="en-US" sz="3200"/>
              <a:t>‘</a:t>
            </a:r>
            <a:r>
              <a:rPr lang="en-US" sz="3200"/>
              <a:t>progress</a:t>
            </a:r>
            <a:r>
              <a:rPr lang="ja-JP" altLang="en-US" sz="3200"/>
              <a:t>’</a:t>
            </a:r>
            <a:r>
              <a:rPr lang="en-US" sz="3200"/>
              <a:t> doesn</a:t>
            </a:r>
            <a:r>
              <a:rPr lang="ja-JP" altLang="en-US" sz="3200"/>
              <a:t>’</a:t>
            </a:r>
            <a:r>
              <a:rPr lang="en-US" sz="3200"/>
              <a:t>t spread.</a:t>
            </a:r>
            <a:r>
              <a:rPr lang="ja-JP" altLang="en-US" sz="3200"/>
              <a:t>”</a:t>
            </a:r>
            <a:endParaRPr lang="en-US"/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2667000" y="5410200"/>
            <a:ext cx="5943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800"/>
              <a:t>Andy Rooney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31" name="Picture 11" descr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92125"/>
            <a:ext cx="8939213" cy="587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81400" y="838200"/>
            <a:ext cx="5257800" cy="1143000"/>
          </a:xfrm>
        </p:spPr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Local Visionaries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182275" name="Picture 3" descr="tents 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38400"/>
            <a:ext cx="7094538" cy="399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276" name="Picture 4" descr="grow youngst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2501900" cy="32051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2412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33528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Google Images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6" name="Picture 8" descr="springro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0"/>
          <a:stretch>
            <a:fillRect/>
          </a:stretch>
        </p:blipFill>
        <p:spPr bwMode="auto">
          <a:xfrm>
            <a:off x="306388" y="269875"/>
            <a:ext cx="6553200" cy="418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773" name="Picture 5" descr="DSC_49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88" y="3235325"/>
            <a:ext cx="4875212" cy="32416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65099" dir="12899975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94275"/>
            <a:ext cx="5257800" cy="1143000"/>
          </a:xfrm>
        </p:spPr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Local </a:t>
            </a:r>
            <a:br>
              <a:rPr lang="en-US">
                <a:solidFill>
                  <a:schemeClr val="hlink"/>
                </a:solidFill>
              </a:rPr>
            </a:br>
            <a:r>
              <a:rPr lang="en-US">
                <a:solidFill>
                  <a:schemeClr val="hlink"/>
                </a:solidFill>
              </a:rPr>
              <a:t>Visionaries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5257800" cy="1143000"/>
          </a:xfrm>
        </p:spPr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Local </a:t>
            </a:r>
            <a:br>
              <a:rPr lang="en-US">
                <a:solidFill>
                  <a:schemeClr val="hlink"/>
                </a:solidFill>
              </a:rPr>
            </a:br>
            <a:r>
              <a:rPr lang="en-US">
                <a:solidFill>
                  <a:schemeClr val="hlink"/>
                </a:solidFill>
              </a:rPr>
              <a:t>Visionaries</a:t>
            </a: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162823" name="Picture 7" descr="petes_place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52800"/>
            <a:ext cx="2125663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24" name="Picture 8" descr="Chef Kifolo Earth Day YSU 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457200"/>
            <a:ext cx="462915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70" name="Picture 6" descr="Janine's Lettu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95500"/>
            <a:ext cx="64770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5257800" cy="1143000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Local </a:t>
            </a:r>
            <a:br>
              <a:rPr lang="en-US">
                <a:solidFill>
                  <a:schemeClr val="accent2"/>
                </a:solidFill>
              </a:rPr>
            </a:br>
            <a:r>
              <a:rPr lang="en-US">
                <a:solidFill>
                  <a:schemeClr val="accent2"/>
                </a:solidFill>
              </a:rPr>
              <a:t>Visionaries</a:t>
            </a:r>
          </a:p>
        </p:txBody>
      </p:sp>
      <p:pic>
        <p:nvPicPr>
          <p:cNvPr id="164869" name="Picture 5" descr="Janine Smil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4052888" cy="60960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1" name="Line 7"/>
          <p:cNvSpPr>
            <a:spLocks noChangeShapeType="1"/>
          </p:cNvSpPr>
          <p:nvPr/>
        </p:nvSpPr>
        <p:spPr bwMode="auto">
          <a:xfrm>
            <a:off x="304800" y="1066800"/>
            <a:ext cx="4343400" cy="0"/>
          </a:xfrm>
          <a:prstGeom prst="line">
            <a:avLst/>
          </a:prstGeom>
          <a:noFill/>
          <a:ln w="38100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>
          <a:xfrm>
            <a:off x="5029200" y="4876800"/>
            <a:ext cx="5257800" cy="1143000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Local </a:t>
            </a:r>
            <a:br>
              <a:rPr lang="en-US">
                <a:solidFill>
                  <a:schemeClr val="accent2"/>
                </a:solidFill>
              </a:rPr>
            </a:br>
            <a:r>
              <a:rPr lang="en-US">
                <a:solidFill>
                  <a:schemeClr val="accent2"/>
                </a:solidFill>
              </a:rPr>
              <a:t>Visionaries</a:t>
            </a:r>
          </a:p>
        </p:txBody>
      </p:sp>
      <p:sp>
        <p:nvSpPr>
          <p:cNvPr id="166917" name="Line 5"/>
          <p:cNvSpPr>
            <a:spLocks noChangeShapeType="1"/>
          </p:cNvSpPr>
          <p:nvPr/>
        </p:nvSpPr>
        <p:spPr bwMode="auto">
          <a:xfrm>
            <a:off x="4876800" y="5410200"/>
            <a:ext cx="3810000" cy="0"/>
          </a:xfrm>
          <a:prstGeom prst="line">
            <a:avLst/>
          </a:prstGeom>
          <a:noFill/>
          <a:ln w="38100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6918" name="Picture 6" descr="DSC_73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"/>
            <a:ext cx="6324600" cy="420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9" name="Picture 7" descr="DSC_73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57600"/>
            <a:ext cx="411480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7" name="Picture 7" descr="Joe and Danny Catul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152400"/>
            <a:ext cx="9799638" cy="651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8" name="Rectangle 8"/>
          <p:cNvSpPr>
            <a:spLocks noGrp="1" noChangeArrowheads="1"/>
          </p:cNvSpPr>
          <p:nvPr>
            <p:ph type="title"/>
          </p:nvPr>
        </p:nvSpPr>
        <p:spPr>
          <a:xfrm>
            <a:off x="1600200" y="5943600"/>
            <a:ext cx="4419600" cy="1143000"/>
          </a:xfrm>
        </p:spPr>
        <p:txBody>
          <a:bodyPr/>
          <a:lstStyle/>
          <a:p>
            <a:r>
              <a:rPr lang="en-US" sz="2200">
                <a:solidFill>
                  <a:schemeClr val="bg1"/>
                </a:solidFill>
              </a:rPr>
              <a:t>Joe Polis and Dan Catullo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362200"/>
            <a:ext cx="7467600" cy="1143000"/>
          </a:xfrm>
        </p:spPr>
        <p:txBody>
          <a:bodyPr/>
          <a:lstStyle/>
          <a:p>
            <a:pPr algn="r"/>
            <a:r>
              <a:rPr lang="en-US" sz="3600"/>
              <a:t>Current statistics reveal there are over 98 million Americans classified as obese and overweight, which accounts </a:t>
            </a:r>
            <a:br>
              <a:rPr lang="en-US" sz="3600"/>
            </a:br>
            <a:r>
              <a:rPr lang="en-US" sz="3600"/>
              <a:t>for more than 85%</a:t>
            </a:r>
            <a:br>
              <a:rPr lang="en-US" sz="3600"/>
            </a:br>
            <a:r>
              <a:rPr lang="en-US" sz="3600"/>
              <a:t>of all diabetes cases.</a:t>
            </a:r>
            <a:endParaRPr lang="en-US"/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3886200" y="5181600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Steven Arnold, </a:t>
            </a:r>
            <a:r>
              <a:rPr lang="en-US" i="1"/>
              <a:t>Obesity Statistics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Fast-paced lifestyle</a:t>
            </a:r>
          </a:p>
          <a:p>
            <a:r>
              <a:rPr lang="en-US"/>
              <a:t>Local sustainable resources</a:t>
            </a:r>
          </a:p>
          <a:p>
            <a:r>
              <a:rPr lang="en-US"/>
              <a:t>Local Visionaries</a:t>
            </a:r>
          </a:p>
          <a:p>
            <a:r>
              <a:rPr lang="en-US"/>
              <a:t>Obesity and Disease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43000"/>
            <a:ext cx="3657600" cy="4038600"/>
          </a:xfrm>
        </p:spPr>
        <p:txBody>
          <a:bodyPr/>
          <a:lstStyle/>
          <a:p>
            <a:pPr algn="r"/>
            <a:r>
              <a:rPr lang="ja-JP" altLang="en-US" sz="3200"/>
              <a:t>“</a:t>
            </a:r>
            <a:r>
              <a:rPr lang="en-US" sz="3200"/>
              <a:t>Slowly does it</a:t>
            </a:r>
            <a:br>
              <a:rPr lang="en-US" sz="3200"/>
            </a:br>
            <a:r>
              <a:rPr lang="en-US" sz="3200"/>
              <a:t>every time…</a:t>
            </a:r>
            <a:br>
              <a:rPr lang="en-US" sz="3200"/>
            </a:br>
            <a:r>
              <a:rPr lang="en-US" sz="3200"/>
              <a:t>says the turtle</a:t>
            </a:r>
            <a:br>
              <a:rPr lang="en-US" sz="3200"/>
            </a:br>
            <a:r>
              <a:rPr lang="en-US" sz="3200"/>
              <a:t>to the hare</a:t>
            </a:r>
            <a:br>
              <a:rPr lang="en-US" sz="3200"/>
            </a:br>
            <a:r>
              <a:rPr lang="en-US" sz="3200"/>
              <a:t>on winning</a:t>
            </a:r>
            <a:br>
              <a:rPr lang="en-US" sz="3200"/>
            </a:br>
            <a:r>
              <a:rPr lang="en-US" sz="3200"/>
              <a:t>the race.</a:t>
            </a:r>
            <a:r>
              <a:rPr lang="ja-JP" altLang="en-US" sz="3200"/>
              <a:t>”</a:t>
            </a: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5410200"/>
            <a:ext cx="5867400" cy="1066800"/>
          </a:xfrm>
        </p:spPr>
        <p:txBody>
          <a:bodyPr/>
          <a:lstStyle/>
          <a:p>
            <a:pPr algn="r">
              <a:buFontTx/>
              <a:buNone/>
            </a:pPr>
            <a:r>
              <a:rPr lang="en-US" sz="2800"/>
              <a:t>Aesop</a:t>
            </a:r>
            <a:r>
              <a:rPr lang="ja-JP" altLang="en-US" sz="2800"/>
              <a:t>’</a:t>
            </a:r>
            <a:r>
              <a:rPr lang="en-US" sz="2800"/>
              <a:t>s Fables,                             </a:t>
            </a:r>
            <a:r>
              <a:rPr lang="en-US" sz="2800" i="1"/>
              <a:t>The Tortoise and the Hare</a:t>
            </a:r>
            <a:endParaRPr lang="en-US"/>
          </a:p>
        </p:txBody>
      </p:sp>
      <p:pic>
        <p:nvPicPr>
          <p:cNvPr id="123908" name="Picture 4" descr="tortoise and h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9600"/>
            <a:ext cx="359092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76800" y="52578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Google Images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819400"/>
            <a:ext cx="7772400" cy="1143000"/>
          </a:xfrm>
        </p:spPr>
        <p:txBody>
          <a:bodyPr/>
          <a:lstStyle/>
          <a:p>
            <a:pPr algn="r"/>
            <a:r>
              <a:rPr lang="en-US"/>
              <a:t>You really can change the way America eats …</a:t>
            </a:r>
            <a:br>
              <a:rPr lang="en-US"/>
            </a:br>
            <a:r>
              <a:rPr lang="en-US"/>
              <a:t>one bite at a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sed Leaves">
  <a:themeElements>
    <a:clrScheme name="Pressed Leaves 1">
      <a:dk1>
        <a:srgbClr val="000000"/>
      </a:dk1>
      <a:lt1>
        <a:srgbClr val="F1ECD8"/>
      </a:lt1>
      <a:dk2>
        <a:srgbClr val="48221B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Pressed Leaves">
      <a:majorFont>
        <a:latin typeface="Geneva"/>
        <a:ea typeface="ＭＳ Ｐゴシック"/>
        <a:cs typeface="ＭＳ Ｐゴシック"/>
      </a:majorFont>
      <a:minorFont>
        <a:latin typeface="Genev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Pressed Leaves 1">
        <a:dk1>
          <a:srgbClr val="000000"/>
        </a:dk1>
        <a:lt1>
          <a:srgbClr val="F1ECD8"/>
        </a:lt1>
        <a:dk2>
          <a:srgbClr val="48221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2004:Templates:Presentations:Designs:Pressed Leaves</Template>
  <TotalTime>2109</TotalTime>
  <Words>147</Words>
  <Application>Microsoft Macintosh PowerPoint</Application>
  <PresentationFormat>On-screen Show (4:3)</PresentationFormat>
  <Paragraphs>50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ＭＳ Ｐゴシック</vt:lpstr>
      <vt:lpstr>Geneva</vt:lpstr>
      <vt:lpstr>Courier</vt:lpstr>
      <vt:lpstr>Pressed Leaves</vt:lpstr>
      <vt:lpstr>The Tortoise and the Hare</vt:lpstr>
      <vt:lpstr>PowerPoint Presentation</vt:lpstr>
      <vt:lpstr>PowerPoint Presentation</vt:lpstr>
      <vt:lpstr>PowerPoint Presentation</vt:lpstr>
      <vt:lpstr>“It’s bizarre that the produce manager is more important to my children’s health than the pediatrician.”</vt:lpstr>
      <vt:lpstr>Slow Food</vt:lpstr>
      <vt:lpstr>“The federal government has sponsored research that has produced a tomato that is perfect in every respect, except that you can’t eat it.  We should make every effort to make sure this disease, often referred to as ‘progress’ doesn’t spread.”</vt:lpstr>
      <vt:lpstr>PowerPoint Presentation</vt:lpstr>
      <vt:lpstr>Local Visionaries</vt:lpstr>
      <vt:lpstr>Local  Visionaries</vt:lpstr>
      <vt:lpstr>Local  Visionaries</vt:lpstr>
      <vt:lpstr>Local  Visionaries</vt:lpstr>
      <vt:lpstr>Local  Visionaries</vt:lpstr>
      <vt:lpstr>Joe Polis and Dan Catullo</vt:lpstr>
      <vt:lpstr>Current statistics reveal there are over 98 million Americans classified as obese and overweight, which accounts  for more than 85% of all diabetes cases.</vt:lpstr>
      <vt:lpstr>Review</vt:lpstr>
      <vt:lpstr>“Slowly does it every time… says the turtle to the hare on winning the race.”</vt:lpstr>
      <vt:lpstr>You really can change the way America eats … one bite at a time.</vt:lpstr>
    </vt:vector>
  </TitlesOfParts>
  <Company>Deborah McCurdy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Tortoise and the Hare</dc:title>
  <dc:creator>Deborah McCurdy</dc:creator>
  <cp:lastModifiedBy>Deborah McCurdy</cp:lastModifiedBy>
  <cp:revision>26</cp:revision>
  <cp:lastPrinted>2010-11-16T00:43:10Z</cp:lastPrinted>
  <dcterms:created xsi:type="dcterms:W3CDTF">2010-07-27T22:30:49Z</dcterms:created>
  <dcterms:modified xsi:type="dcterms:W3CDTF">2012-04-20T14:04:39Z</dcterms:modified>
</cp:coreProperties>
</file>