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clrMode="gray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888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BECA2-D6D4-DE40-940F-780A329620A6}" type="datetimeFigureOut">
              <a:rPr lang="en-US" smtClean="0"/>
              <a:t>4/2/12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FEF11-4448-5F44-A97A-96F40D0CD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212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7E733-5D63-754B-9803-BE18A6CAB0F2}" type="datetimeFigureOut">
              <a:rPr lang="en-US" smtClean="0"/>
              <a:t>4/2/12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D0FC75-F112-ED47-807B-EA87A96D7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041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0FC75-F112-ED47-807B-EA87A96D7FA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585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4/2/12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Negotiating China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shift to individualism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4368800" y="501904"/>
            <a:ext cx="3483813" cy="3450315"/>
            <a:chOff x="5674889" y="501905"/>
            <a:chExt cx="2901624" cy="2873724"/>
          </a:xfrm>
        </p:grpSpPr>
        <p:pic>
          <p:nvPicPr>
            <p:cNvPr id="4" name="Picture 3" descr="Screen shot 2012-04-01 at 3.31.06 PM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74889" y="501905"/>
              <a:ext cx="2901624" cy="2873724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8319791" y="515415"/>
              <a:ext cx="256722" cy="256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025900" y="3930729"/>
            <a:ext cx="3911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schemeClr val="bg1"/>
                </a:solidFill>
              </a:rPr>
              <a:t>Photo courtesy of Google Images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157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Individualism-Collectivism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Socialization is learned from family</a:t>
            </a:r>
          </a:p>
          <a:p>
            <a:r>
              <a:rPr lang="en-US" sz="2400" dirty="0" smtClean="0"/>
              <a:t>Cultural heritage across generations</a:t>
            </a:r>
          </a:p>
          <a:p>
            <a:r>
              <a:rPr lang="en-US" sz="2400" dirty="0" smtClean="0"/>
              <a:t>Culture shapes who we are</a:t>
            </a:r>
          </a:p>
          <a:p>
            <a:r>
              <a:rPr lang="en-US" sz="2400" dirty="0" smtClean="0"/>
              <a:t>Culture shapes individualism-collectivism</a:t>
            </a:r>
            <a:endParaRPr lang="en-US" sz="2400" dirty="0"/>
          </a:p>
        </p:txBody>
      </p:sp>
      <p:grpSp>
        <p:nvGrpSpPr>
          <p:cNvPr id="8" name="Group 7"/>
          <p:cNvGrpSpPr/>
          <p:nvPr/>
        </p:nvGrpSpPr>
        <p:grpSpPr>
          <a:xfrm>
            <a:off x="7441045" y="463805"/>
            <a:ext cx="1224368" cy="1212595"/>
            <a:chOff x="5674889" y="501905"/>
            <a:chExt cx="2901624" cy="2873724"/>
          </a:xfrm>
        </p:grpSpPr>
        <p:pic>
          <p:nvPicPr>
            <p:cNvPr id="9" name="Picture 8" descr="Screen shot 2012-04-01 at 3.31.06 PM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74889" y="501905"/>
              <a:ext cx="2901624" cy="2873724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8319791" y="515415"/>
              <a:ext cx="256722" cy="256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831976" y="1657350"/>
            <a:ext cx="3911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" dirty="0" smtClean="0">
                <a:solidFill>
                  <a:srgbClr val="FFFFFF"/>
                </a:solidFill>
              </a:rPr>
              <a:t>Photo courtesy of Google Images</a:t>
            </a:r>
            <a:endParaRPr lang="en-US" sz="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15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Incompatibility of values</a:t>
            </a:r>
          </a:p>
          <a:p>
            <a:r>
              <a:rPr lang="en-US" sz="2400" dirty="0" smtClean="0"/>
              <a:t>Perceived or actual</a:t>
            </a:r>
          </a:p>
          <a:p>
            <a:r>
              <a:rPr lang="en-US" sz="2400" dirty="0" smtClean="0"/>
              <a:t>Dyadic relationships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7441045" y="463805"/>
            <a:ext cx="1224368" cy="1212595"/>
            <a:chOff x="5674889" y="501905"/>
            <a:chExt cx="2901624" cy="2873724"/>
          </a:xfrm>
        </p:grpSpPr>
        <p:pic>
          <p:nvPicPr>
            <p:cNvPr id="5" name="Picture 4" descr="Screen shot 2012-04-01 at 3.31.06 PM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74889" y="501905"/>
              <a:ext cx="2901624" cy="287372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319791" y="515415"/>
              <a:ext cx="256722" cy="256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831976" y="1657350"/>
            <a:ext cx="3911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" dirty="0" smtClean="0">
                <a:solidFill>
                  <a:srgbClr val="FFFFFF"/>
                </a:solidFill>
              </a:rPr>
              <a:t>Photo courtesy of Google Images</a:t>
            </a:r>
            <a:endParaRPr lang="en-US" sz="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610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Facework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Concept that originated with Chinese culture</a:t>
            </a:r>
          </a:p>
          <a:p>
            <a:r>
              <a:rPr lang="en-US" dirty="0" smtClean="0"/>
              <a:t>Public image that people display</a:t>
            </a:r>
          </a:p>
          <a:p>
            <a:r>
              <a:rPr lang="en-US" dirty="0" smtClean="0"/>
              <a:t>Self-construal</a:t>
            </a:r>
          </a:p>
          <a:p>
            <a:r>
              <a:rPr lang="en-US" dirty="0" smtClean="0"/>
              <a:t>Independent versus interdependent</a:t>
            </a:r>
          </a:p>
          <a:p>
            <a:r>
              <a:rPr lang="en-US" dirty="0" smtClean="0"/>
              <a:t>Chinese shift to independence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7441045" y="463805"/>
            <a:ext cx="1224368" cy="1212595"/>
            <a:chOff x="5674889" y="501905"/>
            <a:chExt cx="2901624" cy="2873724"/>
          </a:xfrm>
        </p:grpSpPr>
        <p:pic>
          <p:nvPicPr>
            <p:cNvPr id="5" name="Picture 4" descr="Screen shot 2012-04-01 at 3.31.06 PM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74889" y="501905"/>
              <a:ext cx="2901624" cy="287372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319791" y="515415"/>
              <a:ext cx="256722" cy="256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831976" y="1657350"/>
            <a:ext cx="3911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" dirty="0" smtClean="0">
                <a:solidFill>
                  <a:srgbClr val="FFFFFF"/>
                </a:solidFill>
              </a:rPr>
              <a:t>Photo courtesy of Google Images</a:t>
            </a:r>
            <a:endParaRPr lang="en-US" sz="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369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Ingroup</a:t>
            </a:r>
            <a:r>
              <a:rPr lang="en-US" dirty="0" smtClean="0"/>
              <a:t>/Outgroup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Ingroup</a:t>
            </a:r>
            <a:r>
              <a:rPr lang="en-US" sz="2400" dirty="0" smtClean="0"/>
              <a:t> is where you belong</a:t>
            </a:r>
          </a:p>
          <a:p>
            <a:r>
              <a:rPr lang="en-US" sz="2400" dirty="0" smtClean="0"/>
              <a:t>Outgroup is where you don’t belong</a:t>
            </a:r>
          </a:p>
          <a:p>
            <a:r>
              <a:rPr lang="en-US" sz="2400" dirty="0" smtClean="0"/>
              <a:t>Conflict and </a:t>
            </a:r>
            <a:r>
              <a:rPr lang="en-US" sz="2400" dirty="0" err="1" smtClean="0"/>
              <a:t>outgroups</a:t>
            </a:r>
            <a:endParaRPr lang="en-US" sz="2400" dirty="0" smtClean="0"/>
          </a:p>
          <a:p>
            <a:r>
              <a:rPr lang="en-US" sz="2400" dirty="0" smtClean="0"/>
              <a:t>Default to learned behavior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7441045" y="463805"/>
            <a:ext cx="1224368" cy="1212595"/>
            <a:chOff x="5674889" y="501905"/>
            <a:chExt cx="2901624" cy="2873724"/>
          </a:xfrm>
        </p:grpSpPr>
        <p:pic>
          <p:nvPicPr>
            <p:cNvPr id="5" name="Picture 4" descr="Screen shot 2012-04-01 at 3.31.06 PM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74889" y="501905"/>
              <a:ext cx="2901624" cy="287372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319791" y="515415"/>
              <a:ext cx="256722" cy="256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831976" y="1657350"/>
            <a:ext cx="3911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" dirty="0" smtClean="0">
                <a:solidFill>
                  <a:srgbClr val="FFFFFF"/>
                </a:solidFill>
              </a:rPr>
              <a:t>Photo courtesy of Google Images</a:t>
            </a:r>
            <a:endParaRPr lang="en-US" sz="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72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Distribution of power</a:t>
            </a:r>
          </a:p>
          <a:p>
            <a:r>
              <a:rPr lang="en-US" sz="2400" dirty="0" smtClean="0"/>
              <a:t>America – small power distance</a:t>
            </a:r>
          </a:p>
          <a:p>
            <a:r>
              <a:rPr lang="en-US" sz="2400" dirty="0" smtClean="0"/>
              <a:t>China – large power distance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7441045" y="463805"/>
            <a:ext cx="1224368" cy="1212595"/>
            <a:chOff x="5674889" y="501905"/>
            <a:chExt cx="2901624" cy="2873724"/>
          </a:xfrm>
        </p:grpSpPr>
        <p:pic>
          <p:nvPicPr>
            <p:cNvPr id="5" name="Picture 4" descr="Screen shot 2012-04-01 at 3.31.06 PM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74889" y="501905"/>
              <a:ext cx="2901624" cy="287372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319791" y="515415"/>
              <a:ext cx="256722" cy="256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831976" y="1657350"/>
            <a:ext cx="3911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" dirty="0" smtClean="0">
                <a:solidFill>
                  <a:srgbClr val="FFFFFF"/>
                </a:solidFill>
              </a:rPr>
              <a:t>Photo courtesy of Google Images</a:t>
            </a:r>
            <a:endParaRPr lang="en-US" sz="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46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Greatly influences </a:t>
            </a:r>
            <a:r>
              <a:rPr lang="en-US" sz="2400" dirty="0" err="1" smtClean="0"/>
              <a:t>facework</a:t>
            </a:r>
            <a:r>
              <a:rPr lang="en-US" sz="2400" dirty="0" smtClean="0"/>
              <a:t> and conflict behavior</a:t>
            </a:r>
          </a:p>
          <a:p>
            <a:r>
              <a:rPr lang="en-US" sz="2400" dirty="0" smtClean="0"/>
              <a:t>Men are more aggressive and competitive</a:t>
            </a:r>
          </a:p>
          <a:p>
            <a:r>
              <a:rPr lang="en-US" sz="2400" dirty="0" smtClean="0"/>
              <a:t>Machiavellianism and Chinese men</a:t>
            </a:r>
          </a:p>
          <a:p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7441045" y="463805"/>
            <a:ext cx="1224368" cy="1212595"/>
            <a:chOff x="5674889" y="501905"/>
            <a:chExt cx="2901624" cy="2873724"/>
          </a:xfrm>
        </p:grpSpPr>
        <p:pic>
          <p:nvPicPr>
            <p:cNvPr id="5" name="Picture 4" descr="Screen shot 2012-04-01 at 3.31.06 PM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74889" y="501905"/>
              <a:ext cx="2901624" cy="287372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319791" y="515415"/>
              <a:ext cx="256722" cy="256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831976" y="1657350"/>
            <a:ext cx="3911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" dirty="0" smtClean="0">
                <a:solidFill>
                  <a:srgbClr val="FFFFFF"/>
                </a:solidFill>
              </a:rPr>
              <a:t>Photo courtesy of Google Images</a:t>
            </a:r>
            <a:endParaRPr lang="en-US" sz="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558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Change in cultural landscape</a:t>
            </a:r>
          </a:p>
          <a:p>
            <a:r>
              <a:rPr lang="en-US" sz="2400" dirty="0" smtClean="0"/>
              <a:t>Consequences of modernization</a:t>
            </a:r>
          </a:p>
          <a:p>
            <a:r>
              <a:rPr lang="en-US" sz="2400" dirty="0" smtClean="0"/>
              <a:t>Culture under pressure</a:t>
            </a:r>
          </a:p>
          <a:p>
            <a:r>
              <a:rPr lang="en-US" sz="2400" dirty="0" smtClean="0"/>
              <a:t>Convergence, divergence and crossvergence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7441045" y="463805"/>
            <a:ext cx="1224368" cy="1212595"/>
            <a:chOff x="5674889" y="501905"/>
            <a:chExt cx="2901624" cy="2873724"/>
          </a:xfrm>
        </p:grpSpPr>
        <p:pic>
          <p:nvPicPr>
            <p:cNvPr id="5" name="Picture 4" descr="Screen shot 2012-04-01 at 3.31.06 PM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74889" y="501905"/>
              <a:ext cx="2901624" cy="287372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319791" y="515415"/>
              <a:ext cx="256722" cy="256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831976" y="1657350"/>
            <a:ext cx="3911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" dirty="0" smtClean="0">
                <a:solidFill>
                  <a:srgbClr val="FFFFFF"/>
                </a:solidFill>
              </a:rPr>
              <a:t>Photo courtesy of Google Images</a:t>
            </a:r>
            <a:endParaRPr lang="en-US" sz="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921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8208214" cy="3916363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H1: </a:t>
            </a:r>
            <a:r>
              <a:rPr lang="en-US" sz="2400" dirty="0" smtClean="0"/>
              <a:t>Culture predicts individualism-collectivism</a:t>
            </a:r>
          </a:p>
          <a:p>
            <a:r>
              <a:rPr lang="en-US" sz="2400" b="1" dirty="0" smtClean="0"/>
              <a:t>H2: </a:t>
            </a:r>
            <a:r>
              <a:rPr lang="en-US" sz="2400" dirty="0" smtClean="0"/>
              <a:t>Individualism-collectivism influences conflict</a:t>
            </a:r>
          </a:p>
          <a:p>
            <a:pPr marL="0" indent="0">
              <a:buNone/>
            </a:pPr>
            <a:r>
              <a:rPr lang="en-US" sz="2400" dirty="0" smtClean="0"/>
              <a:t>         behavior.</a:t>
            </a:r>
          </a:p>
          <a:p>
            <a:r>
              <a:rPr lang="en-US" sz="2400" b="1" dirty="0" smtClean="0"/>
              <a:t>H3: </a:t>
            </a:r>
            <a:r>
              <a:rPr lang="en-US" sz="2400" dirty="0" smtClean="0"/>
              <a:t>Modernization influences conflict behavior.</a:t>
            </a:r>
          </a:p>
          <a:p>
            <a:r>
              <a:rPr lang="en-US" sz="2400" b="1" dirty="0" smtClean="0"/>
              <a:t>H4: </a:t>
            </a:r>
            <a:r>
              <a:rPr lang="en-US" sz="2400" dirty="0" smtClean="0"/>
              <a:t>Modernization influences individualism-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collectivism</a:t>
            </a:r>
            <a:endParaRPr lang="en-US" sz="2400" b="1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7441045" y="463805"/>
            <a:ext cx="1224368" cy="1212595"/>
            <a:chOff x="5674889" y="501905"/>
            <a:chExt cx="2901624" cy="2873724"/>
          </a:xfrm>
        </p:grpSpPr>
        <p:pic>
          <p:nvPicPr>
            <p:cNvPr id="5" name="Picture 4" descr="Screen shot 2012-04-01 at 3.31.06 PM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74889" y="501905"/>
              <a:ext cx="2901624" cy="287372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319791" y="515415"/>
              <a:ext cx="256722" cy="256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831976" y="1657350"/>
            <a:ext cx="3911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" dirty="0" smtClean="0">
                <a:solidFill>
                  <a:srgbClr val="FFFFFF"/>
                </a:solidFill>
              </a:rPr>
              <a:t>Photo courtesy of Google Images</a:t>
            </a:r>
            <a:endParaRPr lang="en-US" sz="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950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384300"/>
            <a:ext cx="6508377" cy="1143000"/>
          </a:xfrm>
        </p:spPr>
        <p:txBody>
          <a:bodyPr/>
          <a:lstStyle/>
          <a:p>
            <a:r>
              <a:rPr lang="en-US" dirty="0" smtClean="0"/>
              <a:t>Limitations and</a:t>
            </a:r>
            <a:br>
              <a:rPr lang="en-US" dirty="0" smtClean="0"/>
            </a:br>
            <a:r>
              <a:rPr lang="en-US" dirty="0" smtClean="0"/>
              <a:t>Future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679700"/>
            <a:ext cx="6508377" cy="39163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Sibling status effect on conflict behavior</a:t>
            </a:r>
          </a:p>
          <a:p>
            <a:r>
              <a:rPr lang="en-US" sz="2400" dirty="0" smtClean="0"/>
              <a:t>Combined effect of sibling status and gender on conflict behavior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7441045" y="463805"/>
            <a:ext cx="1224368" cy="1212595"/>
            <a:chOff x="5674889" y="501905"/>
            <a:chExt cx="2901624" cy="2873724"/>
          </a:xfrm>
        </p:grpSpPr>
        <p:pic>
          <p:nvPicPr>
            <p:cNvPr id="5" name="Picture 4" descr="Screen shot 2012-04-01 at 3.31.06 PM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74889" y="501905"/>
              <a:ext cx="2901624" cy="287372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319791" y="515415"/>
              <a:ext cx="256722" cy="256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831976" y="1657350"/>
            <a:ext cx="3911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" dirty="0" smtClean="0">
                <a:solidFill>
                  <a:srgbClr val="FFFFFF"/>
                </a:solidFill>
              </a:rPr>
              <a:t>Photo courtesy of Google Images</a:t>
            </a:r>
            <a:endParaRPr lang="en-US" sz="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47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9400"/>
            <a:ext cx="6508377" cy="1143000"/>
          </a:xfrm>
        </p:spPr>
        <p:txBody>
          <a:bodyPr/>
          <a:lstStyle/>
          <a:p>
            <a:r>
              <a:rPr lang="en-US" dirty="0" smtClean="0"/>
              <a:t>Only Children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668" y="1574800"/>
            <a:ext cx="6508377" cy="39163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Family interaction shapes conflict behavior</a:t>
            </a:r>
          </a:p>
          <a:p>
            <a:r>
              <a:rPr lang="en-US" sz="2400" dirty="0" smtClean="0"/>
              <a:t>Less social competence</a:t>
            </a:r>
          </a:p>
          <a:p>
            <a:r>
              <a:rPr lang="en-US" sz="2400" dirty="0" smtClean="0"/>
              <a:t>Effective adult communication</a:t>
            </a:r>
          </a:p>
          <a:p>
            <a:r>
              <a:rPr lang="en-US" sz="2400" dirty="0" smtClean="0"/>
              <a:t>Self-seeking interests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7441045" y="463805"/>
            <a:ext cx="1224368" cy="1212595"/>
            <a:chOff x="5674889" y="501905"/>
            <a:chExt cx="2901624" cy="2873724"/>
          </a:xfrm>
        </p:grpSpPr>
        <p:pic>
          <p:nvPicPr>
            <p:cNvPr id="5" name="Picture 4" descr="Screen shot 2012-04-01 at 3.31.06 PM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74889" y="501905"/>
              <a:ext cx="2901624" cy="287372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319791" y="515415"/>
              <a:ext cx="256722" cy="256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831976" y="1657350"/>
            <a:ext cx="3911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" dirty="0" smtClean="0">
                <a:solidFill>
                  <a:srgbClr val="FFFFFF"/>
                </a:solidFill>
              </a:rPr>
              <a:t>Photo courtesy of Google Images</a:t>
            </a:r>
            <a:endParaRPr lang="en-US" sz="500" dirty="0">
              <a:solidFill>
                <a:srgbClr val="FFFFFF"/>
              </a:solidFill>
            </a:endParaRPr>
          </a:p>
        </p:txBody>
      </p:sp>
      <p:pic>
        <p:nvPicPr>
          <p:cNvPr id="8" name="Picture 7" descr="Screen shot 2012-04-02 at 10.03.2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225" y="3670300"/>
            <a:ext cx="3783688" cy="2527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7904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Same-gender Situations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6983846" cy="39163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Gender differences are more pronounced</a:t>
            </a:r>
          </a:p>
          <a:p>
            <a:r>
              <a:rPr lang="en-US" sz="2400" dirty="0" smtClean="0"/>
              <a:t>Men are competitive</a:t>
            </a:r>
          </a:p>
          <a:p>
            <a:r>
              <a:rPr lang="en-US" sz="2400" dirty="0" smtClean="0"/>
              <a:t>Women are cooperative</a:t>
            </a:r>
          </a:p>
          <a:p>
            <a:r>
              <a:rPr lang="en-US" sz="2400" dirty="0" smtClean="0"/>
              <a:t>Gender and status of opponent is key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7441045" y="463805"/>
            <a:ext cx="1224368" cy="1212595"/>
            <a:chOff x="5674889" y="501905"/>
            <a:chExt cx="2901624" cy="2873724"/>
          </a:xfrm>
        </p:grpSpPr>
        <p:pic>
          <p:nvPicPr>
            <p:cNvPr id="5" name="Picture 4" descr="Screen shot 2012-04-01 at 3.31.06 PM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74889" y="501905"/>
              <a:ext cx="2901624" cy="287372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319791" y="515415"/>
              <a:ext cx="256722" cy="256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831976" y="1657350"/>
            <a:ext cx="3911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" dirty="0" smtClean="0">
                <a:solidFill>
                  <a:srgbClr val="FFFFFF"/>
                </a:solidFill>
              </a:rPr>
              <a:t>Photo courtesy of Google Images</a:t>
            </a:r>
            <a:endParaRPr lang="en-US" sz="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096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Child Policy (OCP)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6983846" cy="39163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China’s solution to overpopulation problem</a:t>
            </a:r>
          </a:p>
          <a:p>
            <a:r>
              <a:rPr lang="en-US" sz="2400" dirty="0" smtClean="0"/>
              <a:t>Modifies the family composition</a:t>
            </a:r>
          </a:p>
          <a:p>
            <a:r>
              <a:rPr lang="en-US" sz="2400" dirty="0" smtClean="0"/>
              <a:t>Boys are more valuable </a:t>
            </a:r>
          </a:p>
          <a:p>
            <a:r>
              <a:rPr lang="en-US" sz="2400" dirty="0" smtClean="0"/>
              <a:t>Gender selection</a:t>
            </a:r>
          </a:p>
          <a:p>
            <a:r>
              <a:rPr lang="en-US" sz="2400" dirty="0" smtClean="0"/>
              <a:t>Gender imbalance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441045" y="463805"/>
            <a:ext cx="1224368" cy="1212595"/>
            <a:chOff x="5674889" y="501905"/>
            <a:chExt cx="2901624" cy="2873724"/>
          </a:xfrm>
        </p:grpSpPr>
        <p:pic>
          <p:nvPicPr>
            <p:cNvPr id="5" name="Picture 4" descr="Screen shot 2012-04-01 at 3.31.06 PM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74889" y="501905"/>
              <a:ext cx="2901624" cy="287372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319791" y="515415"/>
              <a:ext cx="256722" cy="256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 descr="Screen shot 2012-04-01 at 3.37.4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466" y="3340100"/>
            <a:ext cx="4214534" cy="2984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889500" y="6363900"/>
            <a:ext cx="391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/>
              <a:t>Photo courtesy of Google Images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4831976" y="1657350"/>
            <a:ext cx="3911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" dirty="0" smtClean="0">
                <a:solidFill>
                  <a:srgbClr val="FFFFFF"/>
                </a:solidFill>
              </a:rPr>
              <a:t>Photo courtesy of Google Images</a:t>
            </a:r>
            <a:endParaRPr lang="en-US" sz="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199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7912101" cy="3916363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RQ1: </a:t>
            </a:r>
            <a:r>
              <a:rPr lang="en-US" sz="2400" dirty="0" smtClean="0"/>
              <a:t>Will China’s OCP have an effect on conflict behavior, particularly as it applies to its creation of a society of male-dominant only children?</a:t>
            </a:r>
          </a:p>
          <a:p>
            <a:r>
              <a:rPr lang="en-US" sz="2400" b="1" dirty="0" smtClean="0"/>
              <a:t>RQ2: </a:t>
            </a:r>
            <a:r>
              <a:rPr lang="en-US" sz="2400" dirty="0" smtClean="0"/>
              <a:t>Will China’s OCP be partially responsible for a shift from traditional collectivism to contemporary individualism?</a:t>
            </a:r>
            <a:endParaRPr lang="en-US" sz="2400" b="1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7441045" y="463805"/>
            <a:ext cx="1224368" cy="1212595"/>
            <a:chOff x="5674889" y="501905"/>
            <a:chExt cx="2901624" cy="2873724"/>
          </a:xfrm>
        </p:grpSpPr>
        <p:pic>
          <p:nvPicPr>
            <p:cNvPr id="5" name="Picture 4" descr="Screen shot 2012-04-01 at 3.31.06 PM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74889" y="501905"/>
              <a:ext cx="2901624" cy="287372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319791" y="515415"/>
              <a:ext cx="256722" cy="256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831976" y="1657350"/>
            <a:ext cx="3911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" dirty="0" smtClean="0">
                <a:solidFill>
                  <a:srgbClr val="FFFFFF"/>
                </a:solidFill>
              </a:rPr>
              <a:t>Photo courtesy of Google Images</a:t>
            </a:r>
            <a:endParaRPr lang="en-US" sz="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002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25400"/>
            <a:ext cx="6508377" cy="1143000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1913" y="4762501"/>
            <a:ext cx="5207000" cy="1981200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2400" dirty="0" smtClean="0"/>
              <a:t>“If I am not a man among men,</a:t>
            </a:r>
          </a:p>
          <a:p>
            <a:pPr marL="0" indent="0" algn="r">
              <a:buNone/>
            </a:pPr>
            <a:r>
              <a:rPr lang="en-US" sz="2400" dirty="0" smtClean="0"/>
              <a:t>then what am I to be?”</a:t>
            </a:r>
          </a:p>
          <a:p>
            <a:pPr marL="0" indent="0" algn="r">
              <a:buNone/>
            </a:pPr>
            <a:r>
              <a:rPr lang="en-US" sz="2400" dirty="0" smtClean="0"/>
              <a:t>- Confucius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441045" y="463805"/>
            <a:ext cx="1224368" cy="1212595"/>
            <a:chOff x="5674889" y="501905"/>
            <a:chExt cx="2901624" cy="2873724"/>
          </a:xfrm>
        </p:grpSpPr>
        <p:pic>
          <p:nvPicPr>
            <p:cNvPr id="5" name="Picture 4" descr="Screen shot 2012-04-01 at 3.31.06 P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74889" y="501905"/>
              <a:ext cx="2901624" cy="287372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319791" y="515415"/>
              <a:ext cx="256722" cy="256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 descr="Screen shot 2012-04-01 at 11.32.04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346200"/>
            <a:ext cx="3251511" cy="3926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495299" y="5284400"/>
            <a:ext cx="391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Photo courtesy of Google Images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4831976" y="1657350"/>
            <a:ext cx="39116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" dirty="0" smtClean="0">
                <a:solidFill>
                  <a:srgbClr val="FFFFFF"/>
                </a:solidFill>
              </a:rPr>
              <a:t>Photo courtesy of Google Images</a:t>
            </a:r>
            <a:endParaRPr lang="en-US" sz="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359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77</TotalTime>
  <Words>399</Words>
  <Application>Microsoft Macintosh PowerPoint</Application>
  <PresentationFormat>On-screen Show (4:3)</PresentationFormat>
  <Paragraphs>86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Plaza</vt:lpstr>
      <vt:lpstr>Negotiating China</vt:lpstr>
      <vt:lpstr>Individualism-Collectivism</vt:lpstr>
      <vt:lpstr>Conflict Behavior</vt:lpstr>
      <vt:lpstr>Facework</vt:lpstr>
      <vt:lpstr>Ingroup/Outgroup Status</vt:lpstr>
      <vt:lpstr>Power Distance</vt:lpstr>
      <vt:lpstr>Gender</vt:lpstr>
      <vt:lpstr>Modernization</vt:lpstr>
      <vt:lpstr>Summary</vt:lpstr>
      <vt:lpstr>Limitations and Future Research</vt:lpstr>
      <vt:lpstr>Only Children</vt:lpstr>
      <vt:lpstr>Same-gender Situations</vt:lpstr>
      <vt:lpstr>One Child Policy (OCP)</vt:lpstr>
      <vt:lpstr>Research Questions</vt:lpstr>
      <vt:lpstr>Conclusion</vt:lpstr>
    </vt:vector>
  </TitlesOfParts>
  <Company>MRAIL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Negotiating China</dc:title>
  <dc:creator>Deborah McCurdy</dc:creator>
  <cp:lastModifiedBy>Deborah McCurdy</cp:lastModifiedBy>
  <cp:revision>24</cp:revision>
  <cp:lastPrinted>2012-04-01T20:16:12Z</cp:lastPrinted>
  <dcterms:created xsi:type="dcterms:W3CDTF">2012-04-01T19:17:33Z</dcterms:created>
  <dcterms:modified xsi:type="dcterms:W3CDTF">2012-04-03T02:06:31Z</dcterms:modified>
</cp:coreProperties>
</file>